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14" r:id="rId3"/>
    <p:sldId id="528" r:id="rId4"/>
    <p:sldId id="510" r:id="rId5"/>
    <p:sldId id="523" r:id="rId6"/>
    <p:sldId id="524" r:id="rId7"/>
    <p:sldId id="525" r:id="rId8"/>
    <p:sldId id="526" r:id="rId9"/>
    <p:sldId id="527" r:id="rId10"/>
    <p:sldId id="529" r:id="rId11"/>
    <p:sldId id="270" r:id="rId12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7C0501-E79F-4E1A-8242-D1D84AC38732}">
          <p14:sldIdLst>
            <p14:sldId id="256"/>
            <p14:sldId id="514"/>
            <p14:sldId id="528"/>
            <p14:sldId id="510"/>
            <p14:sldId id="523"/>
            <p14:sldId id="524"/>
            <p14:sldId id="525"/>
            <p14:sldId id="526"/>
            <p14:sldId id="527"/>
            <p14:sldId id="52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dуukov" initials="ДКА" lastIdx="0" clrIdx="0">
    <p:extLst>
      <p:ext uri="{19B8F6BF-5375-455C-9EA6-DF929625EA0E}">
        <p15:presenceInfo xmlns:p15="http://schemas.microsoft.com/office/powerpoint/2012/main" userId="kdуu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FF66"/>
    <a:srgbClr val="951A1D"/>
    <a:srgbClr val="FFCC00"/>
    <a:srgbClr val="F1ADAF"/>
    <a:srgbClr val="F99B1C"/>
    <a:srgbClr val="FE7D19"/>
    <a:srgbClr val="FBFB71"/>
    <a:srgbClr val="76F3F6"/>
    <a:srgbClr val="7A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B5A12-AD90-4757-A2E3-8702065D7F8C}" v="3" dt="2019-01-28T09:39:33.9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072" y="48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 Чуков" userId="644cd62f208cdba5" providerId="LiveId" clId="{3FCB5A12-AD90-4757-A2E3-8702065D7F8C}"/>
    <pc:docChg chg="custSel modSld">
      <pc:chgData name="Антон Чуков" userId="644cd62f208cdba5" providerId="LiveId" clId="{3FCB5A12-AD90-4757-A2E3-8702065D7F8C}" dt="2019-01-28T09:40:08.981" v="221" actId="166"/>
      <pc:docMkLst>
        <pc:docMk/>
      </pc:docMkLst>
      <pc:sldChg chg="modSp">
        <pc:chgData name="Антон Чуков" userId="644cd62f208cdba5" providerId="LiveId" clId="{3FCB5A12-AD90-4757-A2E3-8702065D7F8C}" dt="2019-01-28T09:37:33.090" v="190" actId="20577"/>
        <pc:sldMkLst>
          <pc:docMk/>
          <pc:sldMk cId="1996290575" sldId="523"/>
        </pc:sldMkLst>
        <pc:spChg chg="mod">
          <ac:chgData name="Антон Чуков" userId="644cd62f208cdba5" providerId="LiveId" clId="{3FCB5A12-AD90-4757-A2E3-8702065D7F8C}" dt="2019-01-28T09:34:27.585" v="16" actId="20577"/>
          <ac:spMkLst>
            <pc:docMk/>
            <pc:sldMk cId="1996290575" sldId="523"/>
            <ac:spMk id="9" creationId="{ADC32B38-2B9B-4135-90D3-79EF6328F6E9}"/>
          </ac:spMkLst>
        </pc:spChg>
        <pc:spChg chg="mod">
          <ac:chgData name="Антон Чуков" userId="644cd62f208cdba5" providerId="LiveId" clId="{3FCB5A12-AD90-4757-A2E3-8702065D7F8C}" dt="2019-01-28T09:37:33.090" v="190" actId="20577"/>
          <ac:spMkLst>
            <pc:docMk/>
            <pc:sldMk cId="1996290575" sldId="523"/>
            <ac:spMk id="11" creationId="{AD600F5E-6ED2-46DF-B933-1EA823716C62}"/>
          </ac:spMkLst>
        </pc:spChg>
      </pc:sldChg>
      <pc:sldChg chg="addSp modSp">
        <pc:chgData name="Антон Чуков" userId="644cd62f208cdba5" providerId="LiveId" clId="{3FCB5A12-AD90-4757-A2E3-8702065D7F8C}" dt="2019-01-28T09:40:08.981" v="221" actId="166"/>
        <pc:sldMkLst>
          <pc:docMk/>
          <pc:sldMk cId="1487640504" sldId="525"/>
        </pc:sldMkLst>
        <pc:spChg chg="ord">
          <ac:chgData name="Антон Чуков" userId="644cd62f208cdba5" providerId="LiveId" clId="{3FCB5A12-AD90-4757-A2E3-8702065D7F8C}" dt="2019-01-28T09:40:08.981" v="221" actId="166"/>
          <ac:spMkLst>
            <pc:docMk/>
            <pc:sldMk cId="1487640504" sldId="525"/>
            <ac:spMk id="6" creationId="{83862669-3D6D-4F21-9C14-BF0CF7EB138D}"/>
          </ac:spMkLst>
        </pc:spChg>
        <pc:picChg chg="add mod ord">
          <ac:chgData name="Антон Чуков" userId="644cd62f208cdba5" providerId="LiveId" clId="{3FCB5A12-AD90-4757-A2E3-8702065D7F8C}" dt="2019-01-28T09:40:04.845" v="220" actId="1036"/>
          <ac:picMkLst>
            <pc:docMk/>
            <pc:sldMk cId="1487640504" sldId="525"/>
            <ac:picMk id="7" creationId="{58E8455C-0B83-4CA1-81D0-5F3622E54B1E}"/>
          </ac:picMkLst>
        </pc:picChg>
        <pc:picChg chg="add mod">
          <ac:chgData name="Антон Чуков" userId="644cd62f208cdba5" providerId="LiveId" clId="{3FCB5A12-AD90-4757-A2E3-8702065D7F8C}" dt="2019-01-28T09:40:04.845" v="220" actId="1036"/>
          <ac:picMkLst>
            <pc:docMk/>
            <pc:sldMk cId="1487640504" sldId="525"/>
            <ac:picMk id="14" creationId="{7B9FC7F0-7030-40AB-BE5C-8464D2661EC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34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6" y="469362"/>
            <a:ext cx="3858476" cy="12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2640555"/>
            <a:ext cx="3079561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441699" y="3429000"/>
            <a:ext cx="6046927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ЦИФРОВИЗАЦИЯ ПРОЦЕССОВ ФИНАНСОВОГО УПРАВЛЕНИЯ ВУЗа</a:t>
            </a:r>
          </a:p>
          <a:p>
            <a:pPr>
              <a:spcBef>
                <a:spcPct val="50000"/>
              </a:spcBef>
            </a:pPr>
            <a:r>
              <a:rPr lang="ru-RU" sz="2200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примере проекта внедрения АИС УФХД в РАНХиГС при Президенте РФ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146649" y="6414353"/>
            <a:ext cx="16127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Январь 20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9</a:t>
            </a:r>
          </a:p>
        </p:txBody>
      </p:sp>
      <p:pic>
        <p:nvPicPr>
          <p:cNvPr id="2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699" y="2636839"/>
            <a:ext cx="6464301" cy="7249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3DD1B8-F842-49FB-8897-60D040733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293" y="469362"/>
            <a:ext cx="4176941" cy="139095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78C6F6-4D3E-4A8A-9CD4-AFAE34B7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5AD5FE-C3B2-4D72-8140-C3C17CB20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80"/>
            <a:ext cx="581890" cy="3625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CED6F-FCCC-4F38-9C86-377412188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" y="128480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3">
            <a:extLst>
              <a:ext uri="{FF2B5EF4-FFF2-40B4-BE49-F238E27FC236}">
                <a16:creationId xmlns:a16="http://schemas.microsoft.com/office/drawing/2014/main" id="{A10E076B-E70E-44CD-8614-3FD2DBCB8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705" y="78901"/>
            <a:ext cx="7465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Подсистема сбора и прогнозирования показателей деятельности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http://cdn.onlinewebfonts.com/svg/download_477067.png">
            <a:extLst>
              <a:ext uri="{FF2B5EF4-FFF2-40B4-BE49-F238E27FC236}">
                <a16:creationId xmlns:a16="http://schemas.microsoft.com/office/drawing/2014/main" id="{40CEA514-491E-45ED-AED2-5E58D72B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1266737"/>
            <a:ext cx="76770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655E8A-7FC2-48AF-A0CA-2B00047D2F5C}"/>
              </a:ext>
            </a:extLst>
          </p:cNvPr>
          <p:cNvSpPr/>
          <p:nvPr/>
        </p:nvSpPr>
        <p:spPr>
          <a:xfrm>
            <a:off x="1058653" y="1266737"/>
            <a:ext cx="1827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/>
              <a:t>Внешние ИС Академии </a:t>
            </a:r>
            <a:endParaRPr lang="en-US" sz="2000" i="1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540A1FA-D75E-4A02-A506-6E6932F5E7FE}"/>
              </a:ext>
            </a:extLst>
          </p:cNvPr>
          <p:cNvCxnSpPr>
            <a:cxnSpLocks/>
          </p:cNvCxnSpPr>
          <p:nvPr/>
        </p:nvCxnSpPr>
        <p:spPr bwMode="auto">
          <a:xfrm>
            <a:off x="1078221" y="2141570"/>
            <a:ext cx="3384722" cy="0"/>
          </a:xfrm>
          <a:prstGeom prst="straightConnector1">
            <a:avLst/>
          </a:prstGeom>
          <a:noFill/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98B6D9-EC04-40B4-BB97-C84499962F52}"/>
              </a:ext>
            </a:extLst>
          </p:cNvPr>
          <p:cNvSpPr/>
          <p:nvPr/>
        </p:nvSpPr>
        <p:spPr>
          <a:xfrm>
            <a:off x="4774799" y="1266737"/>
            <a:ext cx="44907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800" dirty="0"/>
              <a:t>Учет и прогнозирование структуры контингента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Учет и прогнозирование структуры персонала (штатное расписание и штатная расстановка)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Учет стоимостных показателей образовательной деятельности из всех источников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Учет нормативов по основным направлениям расходов (контингент, персонал, ЖКХ)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Определение произвольных ключевых показателей деятельности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Программные средства экспорта данных из смежных ИС и файлов </a:t>
            </a:r>
            <a:r>
              <a:rPr lang="en-US" sz="1800" dirty="0"/>
              <a:t>Excel</a:t>
            </a:r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algn="l"/>
            <a:endParaRPr lang="ru-RU" sz="1800" dirty="0"/>
          </a:p>
        </p:txBody>
      </p:sp>
      <p:pic>
        <p:nvPicPr>
          <p:cNvPr id="13" name="Picture 2" descr="https://img.icons8.com/ios/1600/system-information-filled.png">
            <a:extLst>
              <a:ext uri="{FF2B5EF4-FFF2-40B4-BE49-F238E27FC236}">
                <a16:creationId xmlns:a16="http://schemas.microsoft.com/office/drawing/2014/main" id="{21E5E47E-A51D-4D24-B8B4-7C4A0C02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4680995"/>
            <a:ext cx="895524" cy="8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34E352-9472-426F-83CF-72F182F7780C}"/>
              </a:ext>
            </a:extLst>
          </p:cNvPr>
          <p:cNvSpPr/>
          <p:nvPr/>
        </p:nvSpPr>
        <p:spPr>
          <a:xfrm>
            <a:off x="1236430" y="4727393"/>
            <a:ext cx="1471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АИС УФХД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3E12BAA-9FA1-492E-983F-CAB20B263FD5}"/>
              </a:ext>
            </a:extLst>
          </p:cNvPr>
          <p:cNvCxnSpPr>
            <a:cxnSpLocks/>
          </p:cNvCxnSpPr>
          <p:nvPr/>
        </p:nvCxnSpPr>
        <p:spPr bwMode="auto">
          <a:xfrm flipH="1">
            <a:off x="1284702" y="5263673"/>
            <a:ext cx="3081325" cy="0"/>
          </a:xfrm>
          <a:prstGeom prst="straightConnector1">
            <a:avLst/>
          </a:prstGeom>
          <a:noFill/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2567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F151F-63C4-4955-8D6C-C6D84C90EF4C}"/>
              </a:ext>
            </a:extLst>
          </p:cNvPr>
          <p:cNvSpPr txBox="1"/>
          <p:nvPr/>
        </p:nvSpPr>
        <p:spPr>
          <a:xfrm>
            <a:off x="617976" y="1565849"/>
            <a:ext cx="3499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/>
              <a:t>Зайцев Александр</a:t>
            </a:r>
            <a:br>
              <a:rPr lang="ru-RU" sz="2800" dirty="0"/>
            </a:br>
            <a:r>
              <a:rPr lang="en-US" sz="2800" dirty="0"/>
              <a:t>zaitsev@ranepa.ru</a:t>
            </a:r>
            <a:endParaRPr lang="ru-RU" sz="2800" dirty="0"/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1EC16E9F-B076-4213-9EA1-8A2A77BA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27" y="122873"/>
            <a:ext cx="4417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Благодарим за внимание!</a:t>
            </a:r>
            <a:endParaRPr lang="ru-RU" b="1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D1C052-570D-4250-A304-28EA8666122E}"/>
              </a:ext>
            </a:extLst>
          </p:cNvPr>
          <p:cNvSpPr/>
          <p:nvPr/>
        </p:nvSpPr>
        <p:spPr bwMode="auto">
          <a:xfrm>
            <a:off x="4953000" y="1216827"/>
            <a:ext cx="4644006" cy="1607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61" y="1602650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A16BA2-9150-4782-A9C2-9CDC84743CD9}"/>
              </a:ext>
            </a:extLst>
          </p:cNvPr>
          <p:cNvSpPr txBox="1"/>
          <p:nvPr/>
        </p:nvSpPr>
        <p:spPr>
          <a:xfrm>
            <a:off x="633049" y="3577528"/>
            <a:ext cx="3469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/>
              <a:t>Чуков Антон</a:t>
            </a:r>
            <a:br>
              <a:rPr lang="ru-RU" sz="2800" dirty="0"/>
            </a:br>
            <a:r>
              <a:rPr lang="en-US" sz="2800" dirty="0"/>
              <a:t>a.chukov@lavrlab.ru</a:t>
            </a:r>
            <a:endParaRPr lang="ru-RU" sz="28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AF96516-4508-44C5-B2B2-90B21AD3717A}"/>
              </a:ext>
            </a:extLst>
          </p:cNvPr>
          <p:cNvSpPr/>
          <p:nvPr/>
        </p:nvSpPr>
        <p:spPr bwMode="auto">
          <a:xfrm>
            <a:off x="4952999" y="3256737"/>
            <a:ext cx="4644006" cy="2917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96" y="3628373"/>
            <a:ext cx="2827683" cy="86444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10463" y="4983759"/>
            <a:ext cx="3329078" cy="1258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http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://lavrlab.ru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e-mail: lavr@lavrlab.ru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тел. (499) 281-60-37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38484DB-CFB8-45AA-8335-3ADEE55F77D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34062" y="4780747"/>
            <a:ext cx="4328721" cy="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128480"/>
            <a:ext cx="581890" cy="3625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" y="128480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9165946" y="6540138"/>
            <a:ext cx="647808" cy="32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27F3A33-6A4A-4395-8324-C6DCD486F13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0054F0-B79A-4543-9E0D-A4F36167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279" y="2799875"/>
            <a:ext cx="3597441" cy="1072276"/>
          </a:xfrm>
        </p:spPr>
        <p:txBody>
          <a:bodyPr/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ИТ-ландшафт Академии</a:t>
            </a:r>
            <a:endParaRPr lang="ru-RU" sz="3200" dirty="0"/>
          </a:p>
        </p:txBody>
      </p:sp>
      <p:pic>
        <p:nvPicPr>
          <p:cNvPr id="1026" name="Picture 2" descr="https://img.icons8.com/ios/1600/accounting-filled.png">
            <a:extLst>
              <a:ext uri="{FF2B5EF4-FFF2-40B4-BE49-F238E27FC236}">
                <a16:creationId xmlns:a16="http://schemas.microsoft.com/office/drawing/2014/main" id="{F1ED0619-AF77-4567-9FF3-A708506D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39" y="118619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ybertech.com/img/Geo2.0/geo2.0-3.png">
            <a:extLst>
              <a:ext uri="{FF2B5EF4-FFF2-40B4-BE49-F238E27FC236}">
                <a16:creationId xmlns:a16="http://schemas.microsoft.com/office/drawing/2014/main" id="{C8CBB603-1823-46A4-9DA6-79C859E8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55" y="297571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og.flaticon.com/icons/png/512/68/68899.png?size=1200x630f&amp;pad=10,10,10,10&amp;ext=png&amp;bg=FFFFFFFF">
            <a:extLst>
              <a:ext uri="{FF2B5EF4-FFF2-40B4-BE49-F238E27FC236}">
                <a16:creationId xmlns:a16="http://schemas.microsoft.com/office/drawing/2014/main" id="{27268E09-27C1-4D38-A1C6-1CFA9449E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21419"/>
          <a:stretch/>
        </p:blipFill>
        <p:spPr bwMode="auto">
          <a:xfrm>
            <a:off x="3137090" y="1186194"/>
            <a:ext cx="9656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B4504-D4CF-4F81-84C6-17A039EEFF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3739" y="4916504"/>
            <a:ext cx="900000" cy="900000"/>
          </a:xfrm>
          <a:prstGeom prst="rect">
            <a:avLst/>
          </a:prstGeom>
        </p:spPr>
      </p:pic>
      <p:pic>
        <p:nvPicPr>
          <p:cNvPr id="1032" name="Picture 8" descr="http://a161.phobos.apple.com/us/r30/Purple4/v4/99/d0/71/99d071be-8cc7-adcc-1ac8-600700c4a847/mzl.kosqnmbt.png">
            <a:extLst>
              <a:ext uri="{FF2B5EF4-FFF2-40B4-BE49-F238E27FC236}">
                <a16:creationId xmlns:a16="http://schemas.microsoft.com/office/drawing/2014/main" id="{D991A409-FEED-4164-9F5A-C5861591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58" y="303186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.freepik.com/free-icon/no-translate-detected_318-10042.jpg">
            <a:extLst>
              <a:ext uri="{FF2B5EF4-FFF2-40B4-BE49-F238E27FC236}">
                <a16:creationId xmlns:a16="http://schemas.microsoft.com/office/drawing/2014/main" id="{40B45DEB-3E27-4CC7-A085-BBF30D16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57" y="49263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9462A994-D8B7-40F5-AD8A-BA8519EC95D6}"/>
              </a:ext>
            </a:extLst>
          </p:cNvPr>
          <p:cNvSpPr/>
          <p:nvPr/>
        </p:nvSpPr>
        <p:spPr bwMode="auto">
          <a:xfrm>
            <a:off x="3279175" y="1755177"/>
            <a:ext cx="3347646" cy="3347646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EAE46A-1C85-48F3-A8A2-36B43472912D}"/>
              </a:ext>
            </a:extLst>
          </p:cNvPr>
          <p:cNvSpPr/>
          <p:nvPr/>
        </p:nvSpPr>
        <p:spPr>
          <a:xfrm>
            <a:off x="5488572" y="436497"/>
            <a:ext cx="3449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/>
              <a:t>«1С:Бухгалтерия государственного учреждения 8»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B8407B-6E5C-43B8-A04A-94731815E45D}"/>
              </a:ext>
            </a:extLst>
          </p:cNvPr>
          <p:cNvSpPr/>
          <p:nvPr/>
        </p:nvSpPr>
        <p:spPr>
          <a:xfrm>
            <a:off x="7274298" y="1755177"/>
            <a:ext cx="2539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Система сбора и консолидации регламентной и статистической отчетности на основе ПП </a:t>
            </a:r>
            <a:r>
              <a:rPr lang="ru-RU" sz="2000" i="1" dirty="0"/>
              <a:t>«1С: Свод отчетов ПРО»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5A3047D-F380-485E-8559-A2515A6E7C80}"/>
              </a:ext>
            </a:extLst>
          </p:cNvPr>
          <p:cNvSpPr/>
          <p:nvPr/>
        </p:nvSpPr>
        <p:spPr>
          <a:xfrm>
            <a:off x="6156883" y="4380583"/>
            <a:ext cx="36568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Единая система управления образовательными процессами – специализированное решение компании «</a:t>
            </a:r>
            <a:r>
              <a:rPr lang="ru-RU" sz="2000" dirty="0" err="1"/>
              <a:t>Инфосьют</a:t>
            </a:r>
            <a:r>
              <a:rPr lang="ru-RU" sz="2000" dirty="0"/>
              <a:t>» на платформе «1С:Предприятие 8»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1AC58D-F89C-4BDC-8B6F-57F4C574B7B8}"/>
              </a:ext>
            </a:extLst>
          </p:cNvPr>
          <p:cNvSpPr/>
          <p:nvPr/>
        </p:nvSpPr>
        <p:spPr>
          <a:xfrm>
            <a:off x="92242" y="2370148"/>
            <a:ext cx="2937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/>
              <a:t>Система управления работой канцелярии на основе </a:t>
            </a:r>
            <a:r>
              <a:rPr lang="ru-RU" sz="2000" i="1" dirty="0"/>
              <a:t>СЭД </a:t>
            </a:r>
            <a:r>
              <a:rPr lang="en-US" sz="2000" i="1" dirty="0" err="1"/>
              <a:t>Directum</a:t>
            </a:r>
            <a:endParaRPr lang="en-US" sz="2000" i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CC34211-8627-4F0D-B1D3-7203CEE48933}"/>
              </a:ext>
            </a:extLst>
          </p:cNvPr>
          <p:cNvSpPr/>
          <p:nvPr/>
        </p:nvSpPr>
        <p:spPr>
          <a:xfrm>
            <a:off x="827561" y="581836"/>
            <a:ext cx="3092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i="1" dirty="0"/>
              <a:t>«1С:Зарплата и кадры государственного учреждения»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A47F9C1-E2E7-4A62-AB8C-FA522B57ECA9}"/>
              </a:ext>
            </a:extLst>
          </p:cNvPr>
          <p:cNvSpPr/>
          <p:nvPr/>
        </p:nvSpPr>
        <p:spPr>
          <a:xfrm>
            <a:off x="92242" y="4470838"/>
            <a:ext cx="31760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/>
              <a:t>Централизованные системы: </a:t>
            </a:r>
          </a:p>
          <a:p>
            <a:pPr algn="l"/>
            <a:r>
              <a:rPr lang="ru-RU" sz="2000" dirty="0"/>
              <a:t>финансового управления,</a:t>
            </a:r>
          </a:p>
          <a:p>
            <a:pPr algn="l"/>
            <a:r>
              <a:rPr lang="ru-RU" sz="2000" dirty="0"/>
              <a:t>управления закупками</a:t>
            </a:r>
          </a:p>
          <a:p>
            <a:pPr algn="l"/>
            <a:r>
              <a:rPr lang="ru-RU" sz="2000" dirty="0"/>
              <a:t>(ряд взаимосвязанных таблиц </a:t>
            </a:r>
            <a:r>
              <a:rPr lang="en-US" sz="2000" dirty="0"/>
              <a:t>MS Excel</a:t>
            </a:r>
            <a:r>
              <a:rPr lang="ru-RU" sz="20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5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EEE278-F458-4819-BADC-4E32F150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AF0C-A13A-461F-987E-CD43E91FF7F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C0DD20-D313-4C6B-B7D4-C286C61D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80"/>
            <a:ext cx="581890" cy="3625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23617CB-813E-47AC-A799-F4E8CC60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" y="128480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bib.ru/upload/medialibrary/e89/e89ad9634a10d677823f8a239583c820.png?1510835025211116">
            <a:extLst>
              <a:ext uri="{FF2B5EF4-FFF2-40B4-BE49-F238E27FC236}">
                <a16:creationId xmlns:a16="http://schemas.microsoft.com/office/drawing/2014/main" id="{56D7FFC2-D63E-4063-8325-AAFFC777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477"/>
            <a:ext cx="2400770" cy="26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39D96F4-B12D-47FA-B4A1-DFF546B337C5}"/>
              </a:ext>
            </a:extLst>
          </p:cNvPr>
          <p:cNvSpPr/>
          <p:nvPr/>
        </p:nvSpPr>
        <p:spPr>
          <a:xfrm>
            <a:off x="2569890" y="608477"/>
            <a:ext cx="722133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/>
              <a:t>Автоматизированная информационная система </a:t>
            </a:r>
          </a:p>
          <a:p>
            <a:pPr algn="l"/>
            <a:r>
              <a:rPr lang="ru-RU" b="1" dirty="0"/>
              <a:t>Управление финансово-хозяйственной деятельностью Академии (АИС УФХД) </a:t>
            </a:r>
          </a:p>
          <a:p>
            <a:pPr algn="l"/>
            <a:r>
              <a:rPr lang="ru-RU" sz="2000" dirty="0"/>
              <a:t>основана на решении </a:t>
            </a:r>
            <a:r>
              <a:rPr lang="ru-RU" sz="2000" i="1" dirty="0"/>
              <a:t>1С:Управление холдингом </a:t>
            </a:r>
          </a:p>
          <a:p>
            <a:pPr marL="285750" indent="-285750" algn="l">
              <a:buFontTx/>
              <a:buChar char="-"/>
            </a:pPr>
            <a:endParaRPr lang="ru-RU" sz="1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E03B319-4261-4FA2-BE5D-8E158DDB9F46}"/>
              </a:ext>
            </a:extLst>
          </p:cNvPr>
          <p:cNvSpPr/>
          <p:nvPr/>
        </p:nvSpPr>
        <p:spPr>
          <a:xfrm>
            <a:off x="114775" y="3614678"/>
            <a:ext cx="49102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/>
              <a:t>Реализована интеграция:</a:t>
            </a:r>
          </a:p>
          <a:p>
            <a:pPr marL="342900" indent="-342900" algn="l">
              <a:buFontTx/>
              <a:buChar char="-"/>
            </a:pPr>
            <a:r>
              <a:rPr lang="ru-RU" sz="2000" dirty="0"/>
              <a:t>с «бухгалтерскими» ИБ</a:t>
            </a:r>
          </a:p>
          <a:p>
            <a:pPr marL="342900" indent="-342900" algn="l">
              <a:buFontTx/>
              <a:buChar char="-"/>
            </a:pPr>
            <a:r>
              <a:rPr lang="ru-RU" sz="2000" dirty="0"/>
              <a:t>с единой системой управления образовательными процессами</a:t>
            </a:r>
          </a:p>
          <a:p>
            <a:pPr marL="342900" indent="-342900" algn="l">
              <a:buFontTx/>
              <a:buChar char="-"/>
            </a:pPr>
            <a:endParaRPr lang="ru-RU" sz="2000" dirty="0"/>
          </a:p>
          <a:p>
            <a:pPr algn="l"/>
            <a:r>
              <a:rPr lang="ru-RU" sz="2000" dirty="0"/>
              <a:t>Реализован механизм загрузки данных из шаблонизированных файлов </a:t>
            </a:r>
            <a:r>
              <a:rPr lang="en-US" sz="2000" dirty="0"/>
              <a:t>Excel</a:t>
            </a:r>
            <a:r>
              <a:rPr lang="ru-RU" sz="2000" dirty="0"/>
              <a:t>, предоставляемых многочисленными филиалами Академии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D90C81-6917-4417-AEEB-CC74D86E7E0A}"/>
              </a:ext>
            </a:extLst>
          </p:cNvPr>
          <p:cNvSpPr/>
          <p:nvPr/>
        </p:nvSpPr>
        <p:spPr>
          <a:xfrm>
            <a:off x="5654675" y="3614678"/>
            <a:ext cx="4136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/>
              <a:t>Ведутся работы по настройке интеграции с ИБ кадрового учета, расчета заработной платы и электронного документооборота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9CE56B4-71CF-4539-A097-C40CD70B5A6E}"/>
              </a:ext>
            </a:extLst>
          </p:cNvPr>
          <p:cNvCxnSpPr/>
          <p:nvPr/>
        </p:nvCxnSpPr>
        <p:spPr bwMode="auto">
          <a:xfrm>
            <a:off x="5167038" y="3614678"/>
            <a:ext cx="0" cy="2919368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017A44-82A8-4A80-8A26-2198DE10E045}"/>
              </a:ext>
            </a:extLst>
          </p:cNvPr>
          <p:cNvSpPr/>
          <p:nvPr/>
        </p:nvSpPr>
        <p:spPr>
          <a:xfrm>
            <a:off x="2028673" y="3052077"/>
            <a:ext cx="584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Широкие интеграционные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71820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037705" y="78901"/>
            <a:ext cx="746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функциональная модель АИС УФХД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77DE85-AE51-48A2-876A-E907AE6C5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80"/>
            <a:ext cx="581890" cy="3625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C47E4BB-F215-4D5C-9F50-BC59C6CA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" y="128480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AE36C2C-B9FF-4926-B337-46351F77E2F2}"/>
              </a:ext>
            </a:extLst>
          </p:cNvPr>
          <p:cNvSpPr/>
          <p:nvPr/>
        </p:nvSpPr>
        <p:spPr bwMode="auto">
          <a:xfrm>
            <a:off x="160104" y="602999"/>
            <a:ext cx="8607881" cy="1123605"/>
          </a:xfrm>
          <a:prstGeom prst="roundRect">
            <a:avLst/>
          </a:prstGeom>
          <a:noFill/>
          <a:ln w="19050" cap="flat" cmpd="sng" algn="ctr">
            <a:solidFill>
              <a:srgbClr val="FF505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http://cdn.onlinewebfonts.com/svg/download_449391.png">
            <a:extLst>
              <a:ext uri="{FF2B5EF4-FFF2-40B4-BE49-F238E27FC236}">
                <a16:creationId xmlns:a16="http://schemas.microsoft.com/office/drawing/2014/main" id="{C19FB316-6AA3-487A-8980-57CFC746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5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24" y="826604"/>
            <a:ext cx="884584" cy="900000"/>
          </a:xfrm>
          <a:prstGeom prst="rect">
            <a:avLst/>
          </a:prstGeom>
          <a:noFill/>
          <a:extLst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06E44E-E1A1-43C4-9D22-2934D3ED75AF}"/>
              </a:ext>
            </a:extLst>
          </p:cNvPr>
          <p:cNvSpPr/>
          <p:nvPr/>
        </p:nvSpPr>
        <p:spPr>
          <a:xfrm>
            <a:off x="130979" y="859030"/>
            <a:ext cx="25747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План ФХД</a:t>
            </a:r>
          </a:p>
          <a:p>
            <a:pPr algn="l"/>
            <a:r>
              <a:rPr lang="ru-RU" sz="1600" i="1" dirty="0"/>
              <a:t>Приказ 81н Минфина РФ </a:t>
            </a:r>
            <a:endParaRPr lang="en-US" sz="1600" i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74D67B1-3E41-45CF-BF5C-F7C096E6D545}"/>
              </a:ext>
            </a:extLst>
          </p:cNvPr>
          <p:cNvSpPr/>
          <p:nvPr/>
        </p:nvSpPr>
        <p:spPr>
          <a:xfrm>
            <a:off x="2060104" y="718524"/>
            <a:ext cx="39422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Расчеты (обоснования) </a:t>
            </a:r>
          </a:p>
          <a:p>
            <a:r>
              <a:rPr lang="ru-RU" sz="1800" dirty="0"/>
              <a:t>к плану ФХД</a:t>
            </a:r>
          </a:p>
          <a:p>
            <a:r>
              <a:rPr lang="ru-RU" sz="1600" i="1" dirty="0"/>
              <a:t>Приказ 142н Минфина РФ </a:t>
            </a:r>
            <a:endParaRPr lang="en-US" sz="1600" i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2AB774-45ED-4E7C-B47A-E5AFDB7E8120}"/>
              </a:ext>
            </a:extLst>
          </p:cNvPr>
          <p:cNvSpPr/>
          <p:nvPr/>
        </p:nvSpPr>
        <p:spPr>
          <a:xfrm>
            <a:off x="5282819" y="841635"/>
            <a:ext cx="257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Отчетность перед</a:t>
            </a:r>
          </a:p>
          <a:p>
            <a:r>
              <a:rPr lang="ru-RU" sz="1800" dirty="0"/>
              <a:t>Миннауки</a:t>
            </a:r>
            <a:endParaRPr lang="en-US" sz="1800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3900124-B418-400A-A642-413BADC5A802}"/>
              </a:ext>
            </a:extLst>
          </p:cNvPr>
          <p:cNvSpPr/>
          <p:nvPr/>
        </p:nvSpPr>
        <p:spPr bwMode="auto">
          <a:xfrm>
            <a:off x="130979" y="1834681"/>
            <a:ext cx="8607881" cy="900001"/>
          </a:xfrm>
          <a:prstGeom prst="roundRect">
            <a:avLst/>
          </a:prstGeom>
          <a:noFill/>
          <a:ln w="19050" cap="flat" cmpd="sng" algn="ctr">
            <a:solidFill>
              <a:srgbClr val="FF505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278BFE6-E41E-4579-8441-DF3A319EC0C2}"/>
              </a:ext>
            </a:extLst>
          </p:cNvPr>
          <p:cNvSpPr/>
          <p:nvPr/>
        </p:nvSpPr>
        <p:spPr>
          <a:xfrm>
            <a:off x="290945" y="1925860"/>
            <a:ext cx="257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Сводный финансовый план академии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D9308C7-DE92-4271-8800-9380CAE94DDE}"/>
              </a:ext>
            </a:extLst>
          </p:cNvPr>
          <p:cNvSpPr/>
          <p:nvPr/>
        </p:nvSpPr>
        <p:spPr bwMode="auto">
          <a:xfrm>
            <a:off x="130979" y="2867662"/>
            <a:ext cx="8607881" cy="3303120"/>
          </a:xfrm>
          <a:prstGeom prst="roundRect">
            <a:avLst>
              <a:gd name="adj" fmla="val 4222"/>
            </a:avLst>
          </a:prstGeom>
          <a:noFill/>
          <a:ln w="19050" cap="flat" cmpd="sng" algn="ctr">
            <a:solidFill>
              <a:srgbClr val="FF505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75CA507-AFC0-4242-B40C-FC75DB5514AC}"/>
              </a:ext>
            </a:extLst>
          </p:cNvPr>
          <p:cNvSpPr/>
          <p:nvPr/>
        </p:nvSpPr>
        <p:spPr>
          <a:xfrm>
            <a:off x="148928" y="2866289"/>
            <a:ext cx="2845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Управление доходами</a:t>
            </a:r>
          </a:p>
          <a:p>
            <a:endParaRPr lang="ru-RU" sz="1800" dirty="0"/>
          </a:p>
          <a:p>
            <a:pPr algn="l"/>
            <a:r>
              <a:rPr lang="ru-RU" sz="1600" i="1" dirty="0"/>
              <a:t>- Планирование доходов от образовательной деятельности</a:t>
            </a:r>
          </a:p>
          <a:p>
            <a:pPr algn="l"/>
            <a:r>
              <a:rPr lang="ru-RU" sz="1600" i="1" dirty="0"/>
              <a:t>- Управление конкурсной работой и доходными договорами НИР </a:t>
            </a:r>
          </a:p>
          <a:p>
            <a:pPr algn="l"/>
            <a:r>
              <a:rPr lang="ru-RU" sz="1600" i="1" dirty="0"/>
              <a:t>- Управление грантами</a:t>
            </a:r>
          </a:p>
          <a:p>
            <a:pPr algn="l"/>
            <a:r>
              <a:rPr lang="ru-RU" sz="1600" i="1" dirty="0"/>
              <a:t>- Управление прочими доходами</a:t>
            </a:r>
            <a:endParaRPr lang="en-US" sz="1600" i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824837E-31FF-4B68-99A4-1CEB30D649F7}"/>
              </a:ext>
            </a:extLst>
          </p:cNvPr>
          <p:cNvSpPr/>
          <p:nvPr/>
        </p:nvSpPr>
        <p:spPr>
          <a:xfrm>
            <a:off x="3078760" y="2866288"/>
            <a:ext cx="269155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Сметное и ресурсное планирование</a:t>
            </a:r>
          </a:p>
          <a:p>
            <a:pPr algn="l"/>
            <a:r>
              <a:rPr lang="ru-RU" sz="1600" i="1" dirty="0"/>
              <a:t>- … проектов НИР</a:t>
            </a:r>
          </a:p>
          <a:p>
            <a:pPr algn="l"/>
            <a:r>
              <a:rPr lang="ru-RU" sz="1600" i="1" dirty="0"/>
              <a:t>- … программы развития</a:t>
            </a:r>
          </a:p>
          <a:p>
            <a:pPr algn="l"/>
            <a:r>
              <a:rPr lang="ru-RU" sz="1600" i="1" dirty="0"/>
              <a:t>- Планирование потребностей и доведение субсидий</a:t>
            </a:r>
          </a:p>
          <a:p>
            <a:pPr algn="l"/>
            <a:r>
              <a:rPr lang="ru-RU" sz="1600" i="1" dirty="0"/>
              <a:t>- Сметы на обеспечение деятельности подразделений</a:t>
            </a:r>
            <a:endParaRPr lang="en-US" sz="1600" i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7CA5065-3C2E-4752-BDC1-52D145AC3DA3}"/>
              </a:ext>
            </a:extLst>
          </p:cNvPr>
          <p:cNvSpPr/>
          <p:nvPr/>
        </p:nvSpPr>
        <p:spPr>
          <a:xfrm>
            <a:off x="5854784" y="2888006"/>
            <a:ext cx="288407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Управление расходными обязательствами</a:t>
            </a:r>
          </a:p>
          <a:p>
            <a:pPr algn="l"/>
            <a:r>
              <a:rPr lang="ru-RU" sz="1600" i="1" dirty="0"/>
              <a:t>- … перед контрагентами</a:t>
            </a:r>
          </a:p>
          <a:p>
            <a:pPr algn="l"/>
            <a:r>
              <a:rPr lang="ru-RU" sz="1600" i="1" dirty="0"/>
              <a:t>- … перед персоналом</a:t>
            </a:r>
          </a:p>
          <a:p>
            <a:pPr algn="l"/>
            <a:r>
              <a:rPr lang="ru-RU" sz="1600" i="1" dirty="0"/>
              <a:t>- … перед третьими лицами</a:t>
            </a:r>
          </a:p>
          <a:p>
            <a:pPr algn="l"/>
            <a:r>
              <a:rPr lang="ru-RU" sz="1600" i="1" dirty="0"/>
              <a:t>- Управление закупками</a:t>
            </a:r>
            <a:endParaRPr lang="en-US" sz="1600" i="1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F7A8415-2B3E-4EA3-B043-3BAFC8DB8710}"/>
              </a:ext>
            </a:extLst>
          </p:cNvPr>
          <p:cNvSpPr/>
          <p:nvPr/>
        </p:nvSpPr>
        <p:spPr bwMode="auto">
          <a:xfrm>
            <a:off x="130978" y="6255000"/>
            <a:ext cx="8607881" cy="474519"/>
          </a:xfrm>
          <a:prstGeom prst="roundRect">
            <a:avLst/>
          </a:prstGeom>
          <a:noFill/>
          <a:ln w="19050" cap="flat" cmpd="sng" algn="ctr">
            <a:solidFill>
              <a:srgbClr val="FF505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5EFF648-A0CB-4882-9328-E69006E887AE}"/>
              </a:ext>
            </a:extLst>
          </p:cNvPr>
          <p:cNvSpPr/>
          <p:nvPr/>
        </p:nvSpPr>
        <p:spPr>
          <a:xfrm>
            <a:off x="303220" y="6275969"/>
            <a:ext cx="8263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Подсистема сбора, анализа и прогнозирования показателей деятельности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D867A6A-D0BE-4EED-8E2E-82CAE55FC486}"/>
              </a:ext>
            </a:extLst>
          </p:cNvPr>
          <p:cNvCxnSpPr/>
          <p:nvPr/>
        </p:nvCxnSpPr>
        <p:spPr bwMode="auto">
          <a:xfrm>
            <a:off x="2994290" y="3095538"/>
            <a:ext cx="0" cy="2919368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2DF082F-CE9C-4F1C-8754-6FB9E15B19C4}"/>
              </a:ext>
            </a:extLst>
          </p:cNvPr>
          <p:cNvCxnSpPr/>
          <p:nvPr/>
        </p:nvCxnSpPr>
        <p:spPr bwMode="auto">
          <a:xfrm>
            <a:off x="5754851" y="3095538"/>
            <a:ext cx="0" cy="2919368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655C32A-0E12-47A3-A10E-0672FAB1B372}"/>
              </a:ext>
            </a:extLst>
          </p:cNvPr>
          <p:cNvSpPr/>
          <p:nvPr/>
        </p:nvSpPr>
        <p:spPr>
          <a:xfrm rot="5400000">
            <a:off x="7631579" y="2910872"/>
            <a:ext cx="308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От ПФХД к бюджетам ЦФО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7D6173A-764D-45CF-AF12-B12E6E02C238}"/>
              </a:ext>
            </a:extLst>
          </p:cNvPr>
          <p:cNvCxnSpPr>
            <a:cxnSpLocks/>
          </p:cNvCxnSpPr>
          <p:nvPr/>
        </p:nvCxnSpPr>
        <p:spPr bwMode="auto">
          <a:xfrm>
            <a:off x="9422900" y="602999"/>
            <a:ext cx="0" cy="5034403"/>
          </a:xfrm>
          <a:prstGeom prst="straightConnector1">
            <a:avLst/>
          </a:prstGeom>
          <a:noFill/>
          <a:ln w="57150" cap="flat" cmpd="sng" algn="ctr">
            <a:solidFill>
              <a:srgbClr val="FF5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AAA071E-3EAD-4934-B78C-F895278D251C}"/>
              </a:ext>
            </a:extLst>
          </p:cNvPr>
          <p:cNvSpPr/>
          <p:nvPr/>
        </p:nvSpPr>
        <p:spPr>
          <a:xfrm rot="5400000">
            <a:off x="8076412" y="2910872"/>
            <a:ext cx="308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От бюджетов ЦФО к ПФХД</a:t>
            </a:r>
          </a:p>
        </p:txBody>
      </p:sp>
      <p:pic>
        <p:nvPicPr>
          <p:cNvPr id="2052" name="Picture 4" descr="http://cdn.onlinewebfonts.com/svg/download_449439.png">
            <a:extLst>
              <a:ext uri="{FF2B5EF4-FFF2-40B4-BE49-F238E27FC236}">
                <a16:creationId xmlns:a16="http://schemas.microsoft.com/office/drawing/2014/main" id="{E7289D39-4EC5-4D09-B6AE-5051A0AC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85" y="1918600"/>
            <a:ext cx="885600" cy="8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.freepik.com/free-icon/hotel-house-of-country-style_318-51342.jpg">
            <a:extLst>
              <a:ext uri="{FF2B5EF4-FFF2-40B4-BE49-F238E27FC236}">
                <a16:creationId xmlns:a16="http://schemas.microsoft.com/office/drawing/2014/main" id="{E17F113C-A2A1-4425-A0B7-EDE9A7FB5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0" b="19826"/>
          <a:stretch/>
        </p:blipFill>
        <p:spPr bwMode="auto">
          <a:xfrm>
            <a:off x="7490891" y="5304966"/>
            <a:ext cx="149813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FAC989E-2FFC-44D3-B281-3042BBA8C511}"/>
              </a:ext>
            </a:extLst>
          </p:cNvPr>
          <p:cNvCxnSpPr>
            <a:cxnSpLocks/>
          </p:cNvCxnSpPr>
          <p:nvPr/>
        </p:nvCxnSpPr>
        <p:spPr bwMode="auto">
          <a:xfrm>
            <a:off x="8989028" y="602999"/>
            <a:ext cx="0" cy="5034403"/>
          </a:xfrm>
          <a:prstGeom prst="straightConnector1">
            <a:avLst/>
          </a:prstGeom>
          <a:noFill/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8608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EA3D2BA-E3A0-4253-A344-27BAFB42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2A3070-2315-4133-BF77-C2190C7F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80"/>
            <a:ext cx="581890" cy="3625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94362-D0D5-46FC-9D4B-5E9E6213A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" y="128480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3">
            <a:extLst>
              <a:ext uri="{FF2B5EF4-FFF2-40B4-BE49-F238E27FC236}">
                <a16:creationId xmlns:a16="http://schemas.microsoft.com/office/drawing/2014/main" id="{BCE49F41-D346-48FC-9372-2D46724D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705" y="78901"/>
            <a:ext cx="746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 формирования плана ФХД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C69861-48FE-4820-AE5B-90C36D4FB4FD}"/>
              </a:ext>
            </a:extLst>
          </p:cNvPr>
          <p:cNvSpPr/>
          <p:nvPr/>
        </p:nvSpPr>
        <p:spPr bwMode="auto">
          <a:xfrm>
            <a:off x="562063" y="755009"/>
            <a:ext cx="450948" cy="2046714"/>
          </a:xfrm>
          <a:prstGeom prst="rect">
            <a:avLst/>
          </a:prstGeom>
          <a:pattFill prst="wdUpDiag">
            <a:fgClr>
              <a:srgbClr val="FFCC00"/>
            </a:fgClr>
            <a:bgClr>
              <a:schemeClr val="bg1"/>
            </a:bgClr>
          </a:patt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878345-19EE-4A91-8E81-A4ED3F70D046}"/>
              </a:ext>
            </a:extLst>
          </p:cNvPr>
          <p:cNvSpPr/>
          <p:nvPr/>
        </p:nvSpPr>
        <p:spPr>
          <a:xfrm>
            <a:off x="1013010" y="755009"/>
            <a:ext cx="374354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Группа Источников финансирования</a:t>
            </a:r>
          </a:p>
          <a:p>
            <a:endParaRPr lang="ru-RU" sz="1100" dirty="0"/>
          </a:p>
          <a:p>
            <a:pPr algn="l"/>
            <a:r>
              <a:rPr lang="ru-RU" sz="1600" i="1" dirty="0"/>
              <a:t>- Источник финансирования (КФО +)</a:t>
            </a:r>
          </a:p>
          <a:p>
            <a:pPr algn="l"/>
            <a:r>
              <a:rPr lang="ru-RU" sz="1600" i="1" dirty="0"/>
              <a:t>- Контролируемая смета (грант, гос. контракт)</a:t>
            </a:r>
          </a:p>
          <a:p>
            <a:pPr algn="l"/>
            <a:r>
              <a:rPr lang="ru-RU" sz="1600" i="1" dirty="0"/>
              <a:t>- Принадлежность бюджета (внутренние фонды Академии)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CFDCE1-0DC2-4D4D-B559-051F01742C42}"/>
              </a:ext>
            </a:extLst>
          </p:cNvPr>
          <p:cNvSpPr/>
          <p:nvPr/>
        </p:nvSpPr>
        <p:spPr bwMode="auto">
          <a:xfrm>
            <a:off x="562063" y="2843668"/>
            <a:ext cx="450948" cy="2046714"/>
          </a:xfrm>
          <a:prstGeom prst="rect">
            <a:avLst/>
          </a:prstGeom>
          <a:pattFill prst="wdUpDiag">
            <a:fgClr>
              <a:srgbClr val="FF5050"/>
            </a:fgClr>
            <a:bgClr>
              <a:schemeClr val="bg1"/>
            </a:bgClr>
          </a:pattFill>
          <a:ln w="381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C32B38-2B9B-4135-90D3-79EF6328F6E9}"/>
              </a:ext>
            </a:extLst>
          </p:cNvPr>
          <p:cNvSpPr/>
          <p:nvPr/>
        </p:nvSpPr>
        <p:spPr>
          <a:xfrm>
            <a:off x="1013010" y="2843668"/>
            <a:ext cx="37435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Группа Статей планирования</a:t>
            </a:r>
          </a:p>
          <a:p>
            <a:endParaRPr lang="ru-RU" sz="1100" dirty="0"/>
          </a:p>
          <a:p>
            <a:pPr algn="l"/>
            <a:r>
              <a:rPr lang="ru-RU" sz="1600" i="1" dirty="0"/>
              <a:t>- Направление (вид) деятельности (+ раздел/подраздел КПС)</a:t>
            </a:r>
          </a:p>
          <a:p>
            <a:pPr algn="l"/>
            <a:r>
              <a:rPr lang="ru-RU" sz="1600" i="1" dirty="0"/>
              <a:t>- КЭК (КОСГУ)</a:t>
            </a:r>
          </a:p>
          <a:p>
            <a:pPr algn="l"/>
            <a:r>
              <a:rPr lang="ru-RU" sz="1600" i="1" dirty="0"/>
              <a:t>- КВР</a:t>
            </a:r>
          </a:p>
          <a:p>
            <a:pPr algn="l"/>
            <a:r>
              <a:rPr lang="ru-RU" sz="1600" i="1" dirty="0"/>
              <a:t>- КПС</a:t>
            </a:r>
          </a:p>
          <a:p>
            <a:pPr algn="l"/>
            <a:r>
              <a:rPr lang="ru-RU" sz="1600" i="1" dirty="0"/>
              <a:t>- Статья ПФХД (более 500)</a:t>
            </a:r>
            <a:endParaRPr lang="en-US" sz="1600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7025E1-8001-4965-BB73-0EDB83426ADA}"/>
              </a:ext>
            </a:extLst>
          </p:cNvPr>
          <p:cNvSpPr/>
          <p:nvPr/>
        </p:nvSpPr>
        <p:spPr bwMode="auto">
          <a:xfrm>
            <a:off x="557944" y="4932327"/>
            <a:ext cx="450948" cy="1769714"/>
          </a:xfrm>
          <a:prstGeom prst="rect">
            <a:avLst/>
          </a:prstGeom>
          <a:pattFill prst="wdUpDiag">
            <a:fgClr>
              <a:srgbClr val="66FF66"/>
            </a:fgClr>
            <a:bgClr>
              <a:schemeClr val="bg1"/>
            </a:bgClr>
          </a:pattFill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600F5E-6ED2-46DF-B933-1EA823716C62}"/>
              </a:ext>
            </a:extLst>
          </p:cNvPr>
          <p:cNvSpPr/>
          <p:nvPr/>
        </p:nvSpPr>
        <p:spPr>
          <a:xfrm>
            <a:off x="1013010" y="4932327"/>
            <a:ext cx="374354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Группа Центров фин. учета</a:t>
            </a:r>
          </a:p>
          <a:p>
            <a:endParaRPr lang="ru-RU" sz="1100" dirty="0"/>
          </a:p>
          <a:p>
            <a:pPr algn="l"/>
            <a:r>
              <a:rPr lang="ru-RU" sz="1600" i="1" dirty="0"/>
              <a:t>- Программа проектов</a:t>
            </a:r>
          </a:p>
          <a:p>
            <a:pPr algn="l"/>
            <a:r>
              <a:rPr lang="ru-RU" sz="1600" i="1" dirty="0"/>
              <a:t>- Категория продукции</a:t>
            </a:r>
          </a:p>
          <a:p>
            <a:pPr algn="l"/>
            <a:r>
              <a:rPr lang="ru-RU" sz="1600" i="1" dirty="0"/>
              <a:t>- Объект управления</a:t>
            </a:r>
          </a:p>
          <a:p>
            <a:pPr algn="l"/>
            <a:r>
              <a:rPr lang="ru-RU" sz="1600" i="1" dirty="0"/>
              <a:t>- Должность, Категория персонала</a:t>
            </a:r>
          </a:p>
          <a:p>
            <a:pPr algn="l"/>
            <a:r>
              <a:rPr lang="ru-RU" sz="1600" i="1" dirty="0"/>
              <a:t>- Признак </a:t>
            </a:r>
            <a:r>
              <a:rPr lang="ru-RU" sz="1600" i="1" dirty="0" err="1"/>
              <a:t>контрактования</a:t>
            </a:r>
            <a:endParaRPr lang="ru-RU" sz="1600" i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3819F3-097A-426B-9726-37A19DA554A0}"/>
              </a:ext>
            </a:extLst>
          </p:cNvPr>
          <p:cNvSpPr/>
          <p:nvPr/>
        </p:nvSpPr>
        <p:spPr>
          <a:xfrm rot="5400000">
            <a:off x="-1616108" y="3574638"/>
            <a:ext cx="3816991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3200" b="1" i="1" dirty="0"/>
              <a:t>Аналитика ПФХД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A0CBAE-EC5E-4525-AF9F-2AFCD5DB7EFE}"/>
              </a:ext>
            </a:extLst>
          </p:cNvPr>
          <p:cNvSpPr/>
          <p:nvPr/>
        </p:nvSpPr>
        <p:spPr>
          <a:xfrm>
            <a:off x="5149441" y="492345"/>
            <a:ext cx="4565007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/>
              <a:t>Способы формирования плана ФХД</a:t>
            </a:r>
          </a:p>
          <a:p>
            <a:endParaRPr lang="ru-RU" sz="300" dirty="0"/>
          </a:p>
          <a:p>
            <a:pPr marL="285750" indent="-285750" algn="l">
              <a:buFontTx/>
              <a:buChar char="-"/>
            </a:pPr>
            <a:r>
              <a:rPr lang="ru-RU" sz="1800" dirty="0"/>
              <a:t>Вручную (табличный вид)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Автоматически по правилу (базис – ПФХД прошлого периода)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Загрузка из </a:t>
            </a:r>
            <a:r>
              <a:rPr lang="en-US" sz="1800" dirty="0"/>
              <a:t>Excel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Консолидация функциональных бюджетов ЦФО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60CB2BB-73F6-43F2-A79D-86FBA2B2E203}"/>
              </a:ext>
            </a:extLst>
          </p:cNvPr>
          <p:cNvCxnSpPr>
            <a:cxnSpLocks/>
          </p:cNvCxnSpPr>
          <p:nvPr/>
        </p:nvCxnSpPr>
        <p:spPr bwMode="auto">
          <a:xfrm>
            <a:off x="4953000" y="687898"/>
            <a:ext cx="0" cy="6014143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CEEEC24-04EF-4408-994A-1BD2C30AF6CC}"/>
              </a:ext>
            </a:extLst>
          </p:cNvPr>
          <p:cNvSpPr/>
          <p:nvPr/>
        </p:nvSpPr>
        <p:spPr>
          <a:xfrm>
            <a:off x="5149441" y="5209439"/>
            <a:ext cx="456500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/>
              <a:t>Лимиты ЦФО</a:t>
            </a:r>
          </a:p>
          <a:p>
            <a:endParaRPr lang="ru-RU" sz="300" b="1" i="1" dirty="0"/>
          </a:p>
          <a:p>
            <a:pPr algn="l"/>
            <a:r>
              <a:rPr lang="ru-RU" sz="1800" dirty="0"/>
              <a:t>Гибкая настройка состава и периодичности аналитики лимитов в зависимости от ЦФО, Вида ЦФО, КФО и Направления деятельности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E805E06-69F5-43CE-95E7-F1C01CD57483}"/>
              </a:ext>
            </a:extLst>
          </p:cNvPr>
          <p:cNvSpPr/>
          <p:nvPr/>
        </p:nvSpPr>
        <p:spPr>
          <a:xfrm>
            <a:off x="5149441" y="2692947"/>
            <a:ext cx="45650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err="1"/>
              <a:t>Версионирование</a:t>
            </a:r>
            <a:r>
              <a:rPr lang="ru-RU" sz="1800" b="1" i="1" dirty="0"/>
              <a:t> плана ФХД</a:t>
            </a:r>
          </a:p>
          <a:p>
            <a:endParaRPr lang="ru-RU" sz="300" b="1" i="1" dirty="0"/>
          </a:p>
          <a:p>
            <a:pPr algn="l"/>
            <a:r>
              <a:rPr lang="ru-RU" sz="1800" dirty="0"/>
              <a:t>Скользящее </a:t>
            </a:r>
            <a:r>
              <a:rPr lang="ru-RU" sz="1800" dirty="0" err="1"/>
              <a:t>версионирование</a:t>
            </a:r>
            <a:r>
              <a:rPr lang="ru-RU" sz="1800" dirty="0"/>
              <a:t> рабочей версии до 1 дня, до 5 утвержденных версий структур в год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9E5411B-FA0F-48E8-BA57-C87ADE7D12CF}"/>
              </a:ext>
            </a:extLst>
          </p:cNvPr>
          <p:cNvSpPr/>
          <p:nvPr/>
        </p:nvSpPr>
        <p:spPr>
          <a:xfrm>
            <a:off x="5149441" y="4062553"/>
            <a:ext cx="4565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/>
              <a:t>Сводный план Академии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F0A4742-B4C2-429A-A1F4-7547BD5614E9}"/>
              </a:ext>
            </a:extLst>
          </p:cNvPr>
          <p:cNvSpPr/>
          <p:nvPr/>
        </p:nvSpPr>
        <p:spPr>
          <a:xfrm>
            <a:off x="5149441" y="4499994"/>
            <a:ext cx="456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/>
              <a:t>Автоматическое изменение рабочей версии при заключении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199629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DC06F6-C468-45EE-AA24-6C476FFD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0F409E-D301-4207-B45F-8924DA4B6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80"/>
            <a:ext cx="581890" cy="3625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F856E-43E2-4954-BA7F-7029D21F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" y="128480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3">
            <a:extLst>
              <a:ext uri="{FF2B5EF4-FFF2-40B4-BE49-F238E27FC236}">
                <a16:creationId xmlns:a16="http://schemas.microsoft.com/office/drawing/2014/main" id="{19908B9C-E791-4896-9D91-5838DC832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705" y="78901"/>
            <a:ext cx="746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Учет субсидий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BB5D3C-1D6D-41E9-AA8B-02F01C93237D}"/>
              </a:ext>
            </a:extLst>
          </p:cNvPr>
          <p:cNvSpPr/>
          <p:nvPr/>
        </p:nvSpPr>
        <p:spPr>
          <a:xfrm>
            <a:off x="290945" y="763398"/>
            <a:ext cx="449078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/>
              <a:t>Обособленный учет субсидий и других  контролируемых смет (гранты, государственные контракты, и др.)</a:t>
            </a:r>
          </a:p>
          <a:p>
            <a:pPr algn="l"/>
            <a:endParaRPr lang="ru-RU" sz="1100" dirty="0"/>
          </a:p>
          <a:p>
            <a:pPr marL="285750" indent="-285750" algn="l">
              <a:buFontTx/>
              <a:buChar char="-"/>
            </a:pPr>
            <a:r>
              <a:rPr lang="ru-RU" sz="1800" dirty="0"/>
              <a:t>Регистрация плановых назначений 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Распределение субсидий по КЭК (КОСГУ) и структурным подразделениям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Контроль остатков субсидий при планировании кассовых операций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Расход субсидий для </a:t>
            </a:r>
            <a:r>
              <a:rPr lang="ru-RU" sz="1800" dirty="0" err="1"/>
              <a:t>общеакадемических</a:t>
            </a:r>
            <a:r>
              <a:rPr lang="ru-RU" sz="1800" dirty="0"/>
              <a:t> подразделений по бюджетным правилам (по пропорции)</a:t>
            </a:r>
          </a:p>
          <a:p>
            <a:pPr marL="285750" indent="-285750" algn="l">
              <a:buFontTx/>
              <a:buChar char="-"/>
            </a:pP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9693B4-EDE7-4511-9368-5DAC4E7A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24" y="763398"/>
            <a:ext cx="5015311" cy="17212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63D1AB-00A7-4057-888E-E8FC67A2B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724" y="2707489"/>
            <a:ext cx="5015311" cy="1820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6C29C4-34E3-4169-BEC6-46A6EC03E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749" y="4751305"/>
            <a:ext cx="5131259" cy="15561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AB1CFD-E164-4105-A9C0-BEDB5DC1F3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84"/>
          <a:stretch/>
        </p:blipFill>
        <p:spPr>
          <a:xfrm>
            <a:off x="377209" y="4902993"/>
            <a:ext cx="4260276" cy="11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3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C0DF0F-5DFA-48D9-8698-98676D30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/>
          <a:p>
            <a:fld id="{027F3A33-6A4A-4395-8324-C6DCD486F13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D91E17-D749-467D-9DFC-7AF3177CA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80"/>
            <a:ext cx="581890" cy="3625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A2E5C-B526-49C9-A302-5B05907B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" y="128480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3">
            <a:extLst>
              <a:ext uri="{FF2B5EF4-FFF2-40B4-BE49-F238E27FC236}">
                <a16:creationId xmlns:a16="http://schemas.microsoft.com/office/drawing/2014/main" id="{735D88C3-194C-42A5-B28B-988E8DB47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705" y="78901"/>
            <a:ext cx="746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Подсистема управления расходами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s://img.icons8.com/ios/1600/system-information-filled.png">
            <a:extLst>
              <a:ext uri="{FF2B5EF4-FFF2-40B4-BE49-F238E27FC236}">
                <a16:creationId xmlns:a16="http://schemas.microsoft.com/office/drawing/2014/main" id="{B9E0EE65-BC23-4FC8-B3BC-E9E9C377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36" y="4985857"/>
            <a:ext cx="895524" cy="8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g.icons8.com/ios/1600/accounting-filled.png">
            <a:extLst>
              <a:ext uri="{FF2B5EF4-FFF2-40B4-BE49-F238E27FC236}">
                <a16:creationId xmlns:a16="http://schemas.microsoft.com/office/drawing/2014/main" id="{42110116-3E96-44A7-B85E-F56E4584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323" y="498138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792BAA-2513-4475-957C-CE8D644ECCBD}"/>
              </a:ext>
            </a:extLst>
          </p:cNvPr>
          <p:cNvSpPr/>
          <p:nvPr/>
        </p:nvSpPr>
        <p:spPr>
          <a:xfrm>
            <a:off x="980795" y="5821139"/>
            <a:ext cx="1471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АИС УФХД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806689-8239-46FA-A551-E72AFEB48C85}"/>
              </a:ext>
            </a:extLst>
          </p:cNvPr>
          <p:cNvSpPr/>
          <p:nvPr/>
        </p:nvSpPr>
        <p:spPr>
          <a:xfrm>
            <a:off x="8259520" y="5809671"/>
            <a:ext cx="1471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ИБ БГУ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52284A8-E157-40C3-ACE8-20A62B58230F}"/>
              </a:ext>
            </a:extLst>
          </p:cNvPr>
          <p:cNvSpPr/>
          <p:nvPr/>
        </p:nvSpPr>
        <p:spPr bwMode="auto">
          <a:xfrm>
            <a:off x="2284758" y="4981381"/>
            <a:ext cx="2840915" cy="369332"/>
          </a:xfrm>
          <a:prstGeom prst="roundRect">
            <a:avLst/>
          </a:prstGeom>
          <a:noFill/>
          <a:ln w="19050" cap="flat" cmpd="sng" algn="ctr">
            <a:solidFill>
              <a:srgbClr val="FF505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D324A7-D9A9-4880-9922-6DCB74A872B6}"/>
              </a:ext>
            </a:extLst>
          </p:cNvPr>
          <p:cNvSpPr/>
          <p:nvPr/>
        </p:nvSpPr>
        <p:spPr>
          <a:xfrm>
            <a:off x="2284758" y="4981380"/>
            <a:ext cx="2902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Аналитика планирования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88FB10D-8398-40B3-831F-85621A40AD28}"/>
              </a:ext>
            </a:extLst>
          </p:cNvPr>
          <p:cNvCxnSpPr>
            <a:cxnSpLocks/>
          </p:cNvCxnSpPr>
          <p:nvPr/>
        </p:nvCxnSpPr>
        <p:spPr bwMode="auto">
          <a:xfrm>
            <a:off x="5125673" y="5142451"/>
            <a:ext cx="3347208" cy="0"/>
          </a:xfrm>
          <a:prstGeom prst="straightConnector1">
            <a:avLst/>
          </a:prstGeom>
          <a:noFill/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AE1330-D0A7-4BCD-8AB5-3E5CC6E8A564}"/>
              </a:ext>
            </a:extLst>
          </p:cNvPr>
          <p:cNvSpPr/>
          <p:nvPr/>
        </p:nvSpPr>
        <p:spPr>
          <a:xfrm>
            <a:off x="6149028" y="4790205"/>
            <a:ext cx="206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/>
              <a:t>идентификатор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89BFE73-DF05-4BC8-9388-5162CA0265D7}"/>
              </a:ext>
            </a:extLst>
          </p:cNvPr>
          <p:cNvCxnSpPr>
            <a:cxnSpLocks/>
          </p:cNvCxnSpPr>
          <p:nvPr/>
        </p:nvCxnSpPr>
        <p:spPr bwMode="auto">
          <a:xfrm flipH="1">
            <a:off x="3735925" y="5749594"/>
            <a:ext cx="4661455" cy="0"/>
          </a:xfrm>
          <a:prstGeom prst="straightConnector1">
            <a:avLst/>
          </a:prstGeom>
          <a:noFill/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79FB3F3-B86E-4EBA-990A-EE767DEDA2F2}"/>
              </a:ext>
            </a:extLst>
          </p:cNvPr>
          <p:cNvSpPr/>
          <p:nvPr/>
        </p:nvSpPr>
        <p:spPr>
          <a:xfrm>
            <a:off x="5992513" y="5707026"/>
            <a:ext cx="2599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/>
              <a:t>аналитика операции (бухгалтерская)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30C0F52-0C56-47AE-AC84-F807716E23F8}"/>
              </a:ext>
            </a:extLst>
          </p:cNvPr>
          <p:cNvSpPr/>
          <p:nvPr/>
        </p:nvSpPr>
        <p:spPr bwMode="auto">
          <a:xfrm>
            <a:off x="2284758" y="6211259"/>
            <a:ext cx="2840915" cy="369332"/>
          </a:xfrm>
          <a:prstGeom prst="roundRect">
            <a:avLst/>
          </a:prstGeom>
          <a:noFill/>
          <a:ln w="19050" cap="flat" cmpd="sng" algn="ctr">
            <a:solidFill>
              <a:srgbClr val="FF505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/>
              <a:t>Факт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B84AFF7-700F-485F-BEFF-93B55F52EDA4}"/>
              </a:ext>
            </a:extLst>
          </p:cNvPr>
          <p:cNvCxnSpPr>
            <a:cxnSpLocks/>
            <a:stCxn id="11" idx="2"/>
            <a:endCxn id="23" idx="0"/>
          </p:cNvCxnSpPr>
          <p:nvPr/>
        </p:nvCxnSpPr>
        <p:spPr bwMode="auto">
          <a:xfrm>
            <a:off x="3705216" y="5350713"/>
            <a:ext cx="0" cy="860546"/>
          </a:xfrm>
          <a:prstGeom prst="straightConnector1">
            <a:avLst/>
          </a:prstGeom>
          <a:noFill/>
          <a:ln w="57150" cap="flat" cmpd="sng" algn="ctr">
            <a:solidFill>
              <a:srgbClr val="FF505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2D82165-09D0-4210-B27B-7DCEC111B35A}"/>
              </a:ext>
            </a:extLst>
          </p:cNvPr>
          <p:cNvSpPr/>
          <p:nvPr/>
        </p:nvSpPr>
        <p:spPr>
          <a:xfrm>
            <a:off x="3683052" y="5358584"/>
            <a:ext cx="300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/>
              <a:t>«обогащение» аналитики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9FC7F0-7030-40AB-BE5C-8464D2661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437" y="1065996"/>
            <a:ext cx="4244931" cy="16462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E8455C-0B83-4CA1-81D0-5F3622E54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271" y="2413356"/>
            <a:ext cx="4618319" cy="186396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862669-3D6D-4F21-9C14-BF0CF7EB138D}"/>
              </a:ext>
            </a:extLst>
          </p:cNvPr>
          <p:cNvSpPr/>
          <p:nvPr/>
        </p:nvSpPr>
        <p:spPr>
          <a:xfrm>
            <a:off x="290945" y="763398"/>
            <a:ext cx="49773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800" dirty="0"/>
              <a:t>Управление обязательствами перед контингентом, персоналом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Управление заключением и мониторинг исполнения расходных договоров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Управление кассовым исполнением обязательств </a:t>
            </a:r>
            <a:r>
              <a:rPr lang="ru-RU" sz="1800" i="1" dirty="0"/>
              <a:t>(регистрация расходных обязательств, резервирование средств под долгосрочные обязательства, планирование кассовых операций)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Возможность планирования и учета </a:t>
            </a:r>
            <a:r>
              <a:rPr lang="ru-RU" sz="1800" b="1" i="1" dirty="0" err="1"/>
              <a:t>софинансирования</a:t>
            </a:r>
            <a:r>
              <a:rPr lang="ru-RU" sz="1800" b="1" i="1" dirty="0"/>
              <a:t> закупок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Возможность планирования и учета </a:t>
            </a:r>
            <a:r>
              <a:rPr lang="ru-RU" sz="1800" b="1" i="1" dirty="0"/>
              <a:t>внутригрупповых расчетов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Автоматическое получение факта</a:t>
            </a:r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8764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8855F0E-8BBF-439C-97FA-4D29B7D1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F60139-D03E-49EC-824D-F2C734BED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80"/>
            <a:ext cx="581890" cy="3625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514B8-BD1D-430D-A8AA-4B42EF18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" y="128480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3">
            <a:extLst>
              <a:ext uri="{FF2B5EF4-FFF2-40B4-BE49-F238E27FC236}">
                <a16:creationId xmlns:a16="http://schemas.microsoft.com/office/drawing/2014/main" id="{E68840CA-2AE7-47EA-909B-E008E66ED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705" y="78901"/>
            <a:ext cx="746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Подсистема сметного и ресурсного планирования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2971AD-F37F-410A-8C47-A850588C40DB}"/>
              </a:ext>
            </a:extLst>
          </p:cNvPr>
          <p:cNvSpPr/>
          <p:nvPr/>
        </p:nvSpPr>
        <p:spPr>
          <a:xfrm>
            <a:off x="6182002" y="5063901"/>
            <a:ext cx="3405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/>
              <a:t>Планирование и контроль </a:t>
            </a:r>
            <a:r>
              <a:rPr lang="en-US" sz="2000" dirty="0"/>
              <a:t>KPI</a:t>
            </a:r>
            <a:r>
              <a:rPr lang="ru-RU" sz="2000" dirty="0"/>
              <a:t> Академии</a:t>
            </a:r>
          </a:p>
        </p:txBody>
      </p:sp>
      <p:sp>
        <p:nvSpPr>
          <p:cNvPr id="8" name="Блок-схема: несколько документов 7">
            <a:extLst>
              <a:ext uri="{FF2B5EF4-FFF2-40B4-BE49-F238E27FC236}">
                <a16:creationId xmlns:a16="http://schemas.microsoft.com/office/drawing/2014/main" id="{58597B8C-7796-4C95-B43D-4222CC1541B2}"/>
              </a:ext>
            </a:extLst>
          </p:cNvPr>
          <p:cNvSpPr/>
          <p:nvPr/>
        </p:nvSpPr>
        <p:spPr bwMode="auto">
          <a:xfrm>
            <a:off x="265305" y="1034609"/>
            <a:ext cx="3526048" cy="1550634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/>
              <a:t>Функциональные бюджеты (обеспечение деятельности ЦФО)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Блок-схема: документ 8">
            <a:extLst>
              <a:ext uri="{FF2B5EF4-FFF2-40B4-BE49-F238E27FC236}">
                <a16:creationId xmlns:a16="http://schemas.microsoft.com/office/drawing/2014/main" id="{805041D6-06AB-4F4D-B912-B602230230BD}"/>
              </a:ext>
            </a:extLst>
          </p:cNvPr>
          <p:cNvSpPr/>
          <p:nvPr/>
        </p:nvSpPr>
        <p:spPr bwMode="auto">
          <a:xfrm>
            <a:off x="265305" y="2676993"/>
            <a:ext cx="3526048" cy="841286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Бюджет научных тем по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гос.заданию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Блок-схема: документ 9">
            <a:extLst>
              <a:ext uri="{FF2B5EF4-FFF2-40B4-BE49-F238E27FC236}">
                <a16:creationId xmlns:a16="http://schemas.microsoft.com/office/drawing/2014/main" id="{1F62BA35-5A9A-4E4D-98CB-3AD43BFA88B6}"/>
              </a:ext>
            </a:extLst>
          </p:cNvPr>
          <p:cNvSpPr/>
          <p:nvPr/>
        </p:nvSpPr>
        <p:spPr bwMode="auto">
          <a:xfrm>
            <a:off x="269438" y="3698643"/>
            <a:ext cx="3521915" cy="1254153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Бюджет научных проектов по грантам, госконтрактам и коммерческим контрактам</a:t>
            </a:r>
          </a:p>
        </p:txBody>
      </p:sp>
      <p:sp>
        <p:nvSpPr>
          <p:cNvPr id="11" name="Блок-схема: документ 10">
            <a:extLst>
              <a:ext uri="{FF2B5EF4-FFF2-40B4-BE49-F238E27FC236}">
                <a16:creationId xmlns:a16="http://schemas.microsoft.com/office/drawing/2014/main" id="{3C062422-8424-4A09-89FC-C724A3548A37}"/>
              </a:ext>
            </a:extLst>
          </p:cNvPr>
          <p:cNvSpPr/>
          <p:nvPr/>
        </p:nvSpPr>
        <p:spPr bwMode="auto">
          <a:xfrm>
            <a:off x="267371" y="5133161"/>
            <a:ext cx="3521915" cy="707886"/>
          </a:xfrm>
          <a:prstGeom prst="flowChartDocument">
            <a:avLst/>
          </a:prstGeom>
          <a:ln>
            <a:solidFill>
              <a:srgbClr val="FF5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Бюджет программы развития</a:t>
            </a: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D4A3BA1C-2B73-4916-9DE3-0348572F636D}"/>
              </a:ext>
            </a:extLst>
          </p:cNvPr>
          <p:cNvSpPr/>
          <p:nvPr/>
        </p:nvSpPr>
        <p:spPr bwMode="auto">
          <a:xfrm>
            <a:off x="3905427" y="1034609"/>
            <a:ext cx="598206" cy="3918187"/>
          </a:xfrm>
          <a:prstGeom prst="rightBrace">
            <a:avLst>
              <a:gd name="adj1" fmla="val 54047"/>
              <a:gd name="adj2" fmla="val 51309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68EB9D3-B4F7-44A5-968A-3B18D4DA60A5}"/>
              </a:ext>
            </a:extLst>
          </p:cNvPr>
          <p:cNvCxnSpPr>
            <a:cxnSpLocks/>
          </p:cNvCxnSpPr>
          <p:nvPr/>
        </p:nvCxnSpPr>
        <p:spPr bwMode="auto">
          <a:xfrm>
            <a:off x="4640366" y="3044992"/>
            <a:ext cx="1435693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82CEEF6-E65D-434A-9C51-3B821F26CD90}"/>
              </a:ext>
            </a:extLst>
          </p:cNvPr>
          <p:cNvSpPr/>
          <p:nvPr/>
        </p:nvSpPr>
        <p:spPr>
          <a:xfrm>
            <a:off x="6268187" y="1527975"/>
            <a:ext cx="33670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800" dirty="0"/>
              <a:t>Формирование (корректировка) Плана ФХД</a:t>
            </a:r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marL="285750" indent="-285750" algn="l">
              <a:buFontTx/>
              <a:buChar char="-"/>
            </a:pPr>
            <a:r>
              <a:rPr lang="ru-RU" sz="1800" dirty="0"/>
              <a:t>Формирование обоснований (расчетов) по приказу 142н</a:t>
            </a:r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marL="285750" indent="-285750" algn="l">
              <a:buFontTx/>
              <a:buChar char="-"/>
            </a:pPr>
            <a:r>
              <a:rPr lang="ru-RU" sz="1800" dirty="0"/>
              <a:t>Формирование плана закупок</a:t>
            </a:r>
          </a:p>
          <a:p>
            <a:pPr algn="l"/>
            <a:endParaRPr lang="ru-RU" sz="1800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8F1A1FD-674D-4974-9E64-3E6A837A9E4C}"/>
              </a:ext>
            </a:extLst>
          </p:cNvPr>
          <p:cNvSpPr/>
          <p:nvPr/>
        </p:nvSpPr>
        <p:spPr bwMode="auto">
          <a:xfrm>
            <a:off x="6229880" y="2624369"/>
            <a:ext cx="3367043" cy="1007583"/>
          </a:xfrm>
          <a:prstGeom prst="roundRect">
            <a:avLst/>
          </a:prstGeom>
          <a:noFill/>
          <a:ln w="19050" cap="flat" cmpd="sng" algn="ctr">
            <a:solidFill>
              <a:srgbClr val="FF505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545C251-4890-4412-8F33-781C709DAD04}"/>
              </a:ext>
            </a:extLst>
          </p:cNvPr>
          <p:cNvSpPr/>
          <p:nvPr/>
        </p:nvSpPr>
        <p:spPr bwMode="auto">
          <a:xfrm>
            <a:off x="6110600" y="1324087"/>
            <a:ext cx="3590093" cy="3139319"/>
          </a:xfrm>
          <a:prstGeom prst="roundRect">
            <a:avLst>
              <a:gd name="adj" fmla="val 5234"/>
            </a:avLst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F11855D-881A-4A16-B18C-5F268BD62ADF}"/>
              </a:ext>
            </a:extLst>
          </p:cNvPr>
          <p:cNvSpPr/>
          <p:nvPr/>
        </p:nvSpPr>
        <p:spPr bwMode="auto">
          <a:xfrm>
            <a:off x="6110600" y="4914053"/>
            <a:ext cx="3562937" cy="1007583"/>
          </a:xfrm>
          <a:prstGeom prst="roundRect">
            <a:avLst/>
          </a:prstGeom>
          <a:noFill/>
          <a:ln w="19050" cap="flat" cmpd="sng" algn="ctr">
            <a:solidFill>
              <a:srgbClr val="FF505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C3A275A-AFCD-45E5-B1A6-A422205513A2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5427" y="5436390"/>
            <a:ext cx="1991171" cy="1"/>
          </a:xfrm>
          <a:prstGeom prst="straightConnector1">
            <a:avLst/>
          </a:prstGeom>
          <a:ln w="38100">
            <a:solidFill>
              <a:srgbClr val="FF5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1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2C9D5-BE6A-499B-B622-359E7938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83EA1B-9EB6-4F53-8B15-5AD2D8E0A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480"/>
            <a:ext cx="581890" cy="36250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79C4C-F9B2-413A-BE6F-279C50A1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8" y="128480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3">
            <a:extLst>
              <a:ext uri="{FF2B5EF4-FFF2-40B4-BE49-F238E27FC236}">
                <a16:creationId xmlns:a16="http://schemas.microsoft.com/office/drawing/2014/main" id="{6D4C2505-AEEC-4604-814B-12C4248D0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705" y="78901"/>
            <a:ext cx="746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Подсистема управления доходами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5232C9-611A-4E86-9A6F-1A30B359DF7B}"/>
              </a:ext>
            </a:extLst>
          </p:cNvPr>
          <p:cNvSpPr/>
          <p:nvPr/>
        </p:nvSpPr>
        <p:spPr>
          <a:xfrm>
            <a:off x="290945" y="763398"/>
            <a:ext cx="44907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800" dirty="0"/>
              <a:t>Планирование доходов от образовательной деятельности из всех источников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Отбор и распределение в работу объявленных конкурсов. Отбор команд соискателей. Управление подготовкой заявок. Регистрация результатов конкурсов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Управление грантами (по аналогии с управлением конкурсами)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Планирование доходов от ЖКХ и прочих вспомогательных видов деятельности</a:t>
            </a:r>
          </a:p>
          <a:p>
            <a:pPr marL="285750" indent="-285750" algn="l">
              <a:buFontTx/>
              <a:buChar char="-"/>
            </a:pPr>
            <a:r>
              <a:rPr lang="ru-RU" sz="1800" dirty="0"/>
              <a:t>Управление заключением (кроме договоров оказания образовательных услуг за плату) и мониторинг исполнения доходных договоров</a:t>
            </a:r>
          </a:p>
          <a:p>
            <a:pPr algn="l"/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BEB245-FC70-4C29-AD02-C8E22077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77" y="763398"/>
            <a:ext cx="4515396" cy="23893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DB680E-2E0C-4AED-801E-960B8940D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277" y="3429000"/>
            <a:ext cx="4488292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9511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18066</TotalTime>
  <Words>759</Words>
  <Application>Microsoft Office PowerPoint</Application>
  <PresentationFormat>Лист A4 (210x297 мм)</PresentationFormat>
  <Paragraphs>150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Оформление по умолчанию</vt:lpstr>
      <vt:lpstr>Презентация PowerPoint</vt:lpstr>
      <vt:lpstr>ИТ-ландшафт Академии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Компания "ЛАВР"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kdukov</dc:creator>
  <cp:lastModifiedBy>Konstantin Dyukov</cp:lastModifiedBy>
  <cp:revision>700</cp:revision>
  <dcterms:created xsi:type="dcterms:W3CDTF">2003-02-28T13:27:04Z</dcterms:created>
  <dcterms:modified xsi:type="dcterms:W3CDTF">2019-01-29T07:46:12Z</dcterms:modified>
</cp:coreProperties>
</file>